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5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2BC4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98"/>
    <p:restoredTop sz="94643"/>
  </p:normalViewPr>
  <p:slideViewPr>
    <p:cSldViewPr snapToGrid="0" snapToObjects="1">
      <p:cViewPr varScale="1">
        <p:scale>
          <a:sx n="118" d="100"/>
          <a:sy n="118" d="100"/>
        </p:scale>
        <p:origin x="240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193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5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5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600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30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939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2471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014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52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096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53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752A6-9E0F-434B-89EA-8629F3A9DB12}" type="datetimeFigureOut">
              <a:rPr lang="en-US" smtClean="0"/>
              <a:t>6/30/20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9780F-2CE4-DB46-9133-71D557FC6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28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rxiv.org/pdf/1710.09285.pdf" TargetMode="Externa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Conditioning on </a:t>
            </a:r>
            <a:r>
              <a:rPr lang="en-US" dirty="0" err="1" smtClean="0"/>
              <a:t>a_t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03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50" y="692150"/>
            <a:ext cx="73025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267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50" y="692150"/>
            <a:ext cx="73025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698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Conditional Gaussian;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Wikipedia;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856" y="2227060"/>
            <a:ext cx="6734629" cy="35484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9343" y="6085114"/>
            <a:ext cx="7663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*derivation using partitioned matrices in </a:t>
            </a:r>
            <a:r>
              <a:rPr lang="en-US" dirty="0" err="1" smtClean="0"/>
              <a:t>Ch</a:t>
            </a:r>
            <a:r>
              <a:rPr lang="en-US" dirty="0" smtClean="0"/>
              <a:t> 13.3 of </a:t>
            </a:r>
            <a:r>
              <a:rPr lang="en-US" dirty="0" err="1" smtClean="0"/>
              <a:t>Micheal</a:t>
            </a:r>
            <a:r>
              <a:rPr lang="en-US" dirty="0" smtClean="0"/>
              <a:t> Jordan’s CS281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89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fact; Affine transforms of Gaussians are also Gaussians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0457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464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we can make a joint distribution of </a:t>
            </a:r>
            <a:r>
              <a:rPr lang="en-US" dirty="0" err="1" smtClean="0"/>
              <a:t>y_t</a:t>
            </a:r>
            <a:r>
              <a:rPr lang="en-US" dirty="0" smtClean="0"/>
              <a:t> and </a:t>
            </a:r>
            <a:r>
              <a:rPr lang="en-US" dirty="0" err="1" smtClean="0"/>
              <a:t>a_t</a:t>
            </a:r>
            <a:r>
              <a:rPr lang="en-US" dirty="0" smtClean="0"/>
              <a:t>: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Interesting aside; Conditioning with non-affine transforms; </a:t>
            </a:r>
            <a:r>
              <a:rPr lang="en-US" sz="2000" dirty="0" smtClean="0">
                <a:hlinkClick r:id="rId2"/>
              </a:rPr>
              <a:t>https://arxiv.org/pdf/1710.09285.pdf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637064"/>
            <a:ext cx="7632700" cy="30861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71857" y="2579914"/>
            <a:ext cx="2481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us, let A = K (</a:t>
            </a:r>
            <a:r>
              <a:rPr lang="en-US" dirty="0" err="1" smtClean="0"/>
              <a:t>kalman</a:t>
            </a:r>
            <a:r>
              <a:rPr lang="en-US" dirty="0" smtClean="0"/>
              <a:t> gain via decoder)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624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So, we can write;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172199" y="1542596"/>
                <a:ext cx="5617029" cy="4351338"/>
              </a:xfrm>
            </p:spPr>
            <p:txBody>
              <a:bodyPr>
                <a:normAutofit fontScale="62500" lnSpcReduction="20000"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mr-IN" i="1" smtClean="0">
                              <a:latin typeface="Cambria Math" charset="0"/>
                            </a:rPr>
                          </m:ctrlPr>
                        </m:mPr>
                        <m:m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m:rPr>
                                    <m:brk m:alnAt="7"/>
                                  </m:rP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mr>
                        <m:m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𝐾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mr>
                      </m:m>
                      <m:r>
                        <a:rPr lang="en-US" b="0" i="1" smtClean="0">
                          <a:latin typeface="Cambria Math" charset="0"/>
                        </a:rPr>
                        <m:t>~ </m:t>
                      </m:r>
                      <m:r>
                        <a:rPr lang="en-US" b="0" i="1" smtClean="0">
                          <a:latin typeface="Cambria Math" charset="0"/>
                        </a:rPr>
                        <m:t>𝑁</m:t>
                      </m:r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d>
                        <m:dPr>
                          <m:ctrlPr>
                            <a:rPr lang="mr-IN" b="0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b="0" i="1" smtClean="0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𝜇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𝐾</m:t>
                                </m:r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𝜇</m:t>
                                </m:r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 ,  </m:t>
                      </m:r>
                      <m:d>
                        <m:dPr>
                          <m:ctrlPr>
                            <a:rPr lang="mr-IN" b="0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b="0" i="1" smtClean="0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charset="0"/>
                                  </a:rPr>
                                  <m:t>Σ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b="0" i="1" smtClean="0">
                                            <a:latin typeface="Cambria Math" charset="0"/>
                                          </a:rPr>
                                          <m:t>𝐾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charset="0"/>
                                          </a:rPr>
                                          <m:t>Σ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𝐾</m:t>
                                </m:r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charset="0"/>
                                  </a:rPr>
                                  <m:t>Σ</m:t>
                                </m:r>
                              </m:e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𝐾</m:t>
                                </m:r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charset="0"/>
                                  </a:rPr>
                                  <m:t>Σ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𝐾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What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𝜇</m:t>
                    </m:r>
                    <m:r>
                      <a:rPr lang="en-US" b="0" i="1" smtClean="0">
                        <a:latin typeface="Cambria Math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Σ</m:t>
                    </m:r>
                  </m:oMath>
                </a14:m>
                <a:r>
                  <a:rPr lang="en-US" dirty="0" smtClean="0"/>
                  <a:t>?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~</m:t>
                    </m:r>
                    <m:r>
                      <a:rPr lang="en-US" b="0" i="1" smtClean="0">
                        <a:latin typeface="Cambria Math" charset="0"/>
                      </a:rPr>
                      <m:t>𝑁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charset="0"/>
                          </a:rPr>
                          <m:t>0, 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𝑊</m:t>
                        </m:r>
                      </m:e>
                    </m:d>
                  </m:oMath>
                </a14:m>
                <a:endParaRPr lang="en-US" b="0" i="1" dirty="0" smtClean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𝜇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𝐸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</m:oMath>
                </a14:m>
                <a:endParaRPr lang="en-US" b="0" i="1" dirty="0" smtClean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Σ</m:t>
                    </m:r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𝐸</m:t>
                    </m:r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𝐸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(</m:t>
                    </m:r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𝐸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</m:sub>
                                </m:sSub>
                              </m:e>
                            </m:d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b="0" i="1" dirty="0" smtClean="0">
                  <a:latin typeface="Cambria Math" charset="0"/>
                </a:endParaRP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  <a:r>
                  <a:rPr lang="en-US" dirty="0" smtClean="0"/>
                  <a:t>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E</m:t>
                    </m:r>
                    <m:r>
                      <a:rPr lang="en-US" b="0" i="0" smtClean="0">
                        <a:latin typeface="Cambria Math" charset="0"/>
                      </a:rPr>
                      <m:t>((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y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t</m:t>
                        </m:r>
                      </m:sub>
                    </m:sSub>
                    <m:r>
                      <a:rPr lang="en-US" b="0" i="0" smtClean="0">
                        <a:latin typeface="Cambria Math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Ay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t</m:t>
                        </m:r>
                        <m:r>
                          <a:rPr lang="en-US" b="0" i="0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0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b="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charset="0"/>
                                  </a:rPr>
                                  <m:t>y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charset="0"/>
                                  </a:rPr>
                                  <m:t>t</m:t>
                                </m:r>
                              </m:sub>
                            </m:sSub>
                            <m:r>
                              <a:rPr lang="en-US" b="0" i="0" smtClean="0">
                                <a:latin typeface="Cambria Math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charset="0"/>
                                  </a:rPr>
                                  <m:t>Ay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charset="0"/>
                                  </a:rPr>
                                  <m:t>t</m:t>
                                </m:r>
                                <m:r>
                                  <a:rPr lang="en-US" b="0" i="0" smtClean="0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b="0" dirty="0" smtClean="0"/>
                  <a:t>)</a:t>
                </a: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  <a:r>
                  <a:rPr lang="en-US" dirty="0" smtClean="0"/>
                  <a:t>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E</m:t>
                    </m:r>
                    <m:r>
                      <a:rPr lang="en-US" b="0" i="0" smtClean="0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Ay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t</m:t>
                        </m:r>
                        <m:r>
                          <a:rPr lang="en-US" b="0" i="0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b="0" i="0" smtClean="0">
                        <a:latin typeface="Cambria Math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Ay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t</m:t>
                        </m:r>
                        <m:r>
                          <a:rPr lang="en-US" b="0" i="0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b="0" i="0" smtClean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b="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charset="0"/>
                                  </a:rPr>
                                  <m:t>Ay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charset="0"/>
                                  </a:rPr>
                                  <m:t>t</m:t>
                                </m:r>
                                <m:r>
                                  <a:rPr lang="en-US" b="0" i="0" smtClean="0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b="0" i="0" smtClean="0">
                                <a:latin typeface="Cambria Math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charset="0"/>
                                  </a:rPr>
                                  <m:t>Ay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en-US" b="0" i="0" smtClean="0">
                                    <a:latin typeface="Cambria Math" charset="0"/>
                                  </a:rPr>
                                  <m:t>t</m:t>
                                </m:r>
                                <m:r>
                                  <a:rPr lang="en-US" b="0" i="0" smtClean="0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T</m:t>
                        </m:r>
                      </m:sup>
                    </m:sSup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         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E</m:t>
                    </m:r>
                    <m:d>
                      <m:d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</m:sSub>
                        <m:sSubSup>
                          <m:sSubSup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𝑡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𝑇</m:t>
                            </m:r>
                          </m:sup>
                        </m:sSubSup>
                      </m:e>
                    </m:d>
                    <m:r>
                      <a:rPr lang="en-US" b="0" i="1" smtClean="0">
                        <a:latin typeface="Cambria Math" charset="0"/>
                      </a:rPr>
                      <m:t>=</m:t>
                    </m:r>
                    <m:r>
                      <a:rPr lang="en-US" b="0" i="1" smtClean="0">
                        <a:latin typeface="Cambria Math" charset="0"/>
                      </a:rPr>
                      <m:t>𝑊</m:t>
                    </m:r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	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72199" y="1542596"/>
                <a:ext cx="5617029" cy="4351338"/>
              </a:xfrm>
              <a:blipFill rotWithShape="0">
                <a:blip r:embed="rId2"/>
                <a:stretch>
                  <a:fillRect l="-868" t="-61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/>
              <p:cNvSpPr txBox="1">
                <a:spLocks/>
              </p:cNvSpPr>
              <p:nvPr/>
            </p:nvSpPr>
            <p:spPr>
              <a:xfrm>
                <a:off x="6030684" y="5624739"/>
                <a:ext cx="6357258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m>
                        <m:mPr>
                          <m:mcs>
                            <m:mc>
                              <m:mcPr>
                                <m:count m:val="1"/>
                                <m:mcJc m:val="center"/>
                              </m:mcPr>
                            </m:mc>
                          </m:mcs>
                          <m:ctrlPr>
                            <a:rPr lang="mr-IN" sz="2000" i="1" smtClean="0">
                              <a:latin typeface="Cambria Math" charset="0"/>
                            </a:rPr>
                          </m:ctrlPr>
                        </m:mPr>
                        <m:mr>
                          <m:e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brk m:alnAt="7"/>
                                  </m:rPr>
                                  <a:rPr lang="en-US" sz="20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m:rPr>
                                    <m:brk m:alnAt="7"/>
                                  </m:rPr>
                                  <a:rPr lang="en-US" sz="2000" b="0" i="1" smtClean="0">
                                    <a:latin typeface="Cambria Math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mr>
                        <m:mr>
                          <m:e>
                            <m:r>
                              <a:rPr lang="en-US" sz="2000" b="0" i="1" smtClean="0">
                                <a:latin typeface="Cambria Math" charset="0"/>
                              </a:rPr>
                              <m:t>𝐾</m:t>
                            </m:r>
                            <m:sSub>
                              <m:sSubPr>
                                <m:ctrlPr>
                                  <a:rPr lang="en-US" sz="20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mr>
                      </m:m>
                      <m:r>
                        <a:rPr lang="en-US" sz="2000" b="0" i="1" smtClean="0">
                          <a:latin typeface="Cambria Math" charset="0"/>
                        </a:rPr>
                        <m:t>~ </m:t>
                      </m:r>
                      <m:r>
                        <a:rPr lang="en-US" sz="2000" b="0" i="1" smtClean="0">
                          <a:latin typeface="Cambria Math" charset="0"/>
                        </a:rPr>
                        <m:t>𝑁</m:t>
                      </m:r>
                      <m:r>
                        <a:rPr lang="en-US" sz="2000" b="0" i="1" smtClean="0">
                          <a:latin typeface="Cambria Math" charset="0"/>
                        </a:rPr>
                        <m:t>(</m:t>
                      </m:r>
                      <m:d>
                        <m:dPr>
                          <m:ctrlPr>
                            <a:rPr lang="mr-IN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2000" b="0" i="1" smtClean="0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𝐴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−1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𝐾𝐴</m:t>
                                </m:r>
                                <m:sSub>
                                  <m:sSubPr>
                                    <m:ctrlPr>
                                      <a:rPr lang="en-US" sz="20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−1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 ,  </m:t>
                      </m:r>
                      <m:d>
                        <m:dPr>
                          <m:ctrlPr>
                            <a:rPr lang="mr-IN" sz="2000" b="0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2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2000" b="0" i="1" smtClean="0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sty m:val="p"/>
                                  </m:rPr>
                                  <a:rPr lang="en-US" sz="2000" b="0" i="0" smtClean="0">
                                    <a:latin typeface="Cambria Math" charset="0"/>
                                  </a:rPr>
                                  <m:t>W</m:t>
                                </m:r>
                              </m:e>
                              <m:e>
                                <m:sSup>
                                  <m:sSupPr>
                                    <m:ctrlPr>
                                      <a:rPr lang="en-US" sz="2000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000" b="0" i="1" smtClean="0">
                                            <a:latin typeface="Cambria Math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2000" b="0" i="1" smtClean="0">
                                            <a:latin typeface="Cambria Math" charset="0"/>
                                          </a:rPr>
                                          <m:t>𝐾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sz="2000" b="0" i="0" smtClean="0">
                                            <a:latin typeface="Cambria Math" charset="0"/>
                                          </a:rPr>
                                          <m:t>W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</m:e>
                            </m:mr>
                            <m:mr>
                              <m:e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𝐾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2000" b="0" i="0" smtClean="0">
                                    <a:latin typeface="Cambria Math" charset="0"/>
                                  </a:rPr>
                                  <m:t>W</m:t>
                                </m:r>
                              </m:e>
                              <m:e>
                                <m:r>
                                  <a:rPr lang="en-US" sz="2000" b="0" i="1" smtClean="0">
                                    <a:latin typeface="Cambria Math" charset="0"/>
                                  </a:rPr>
                                  <m:t>𝐾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2000" b="0" i="0" smtClean="0">
                                    <a:latin typeface="Cambria Math" charset="0"/>
                                  </a:rPr>
                                  <m:t>W</m:t>
                                </m:r>
                                <m:sSup>
                                  <m:sSupPr>
                                    <m:ctrlPr>
                                      <a:rPr lang="en-US" sz="2000" b="0" i="1" smtClean="0"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𝐾</m:t>
                                    </m:r>
                                  </m:e>
                                  <m:sup>
                                    <m:r>
                                      <a:rPr lang="en-US" sz="2000" b="0" i="1" smtClean="0">
                                        <a:latin typeface="Cambria Math" charset="0"/>
                                      </a:rPr>
                                      <m:t>𝑇</m:t>
                                    </m:r>
                                  </m:sup>
                                </m:sSup>
                              </m:e>
                            </m:mr>
                          </m:m>
                        </m:e>
                      </m:d>
                      <m:r>
                        <a:rPr lang="en-US" sz="20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2000" dirty="0" smtClean="0"/>
              </a:p>
              <a:p>
                <a:pPr marL="0" indent="0">
                  <a:buFont typeface="Arial"/>
                  <a:buNone/>
                </a:pPr>
                <a:endParaRPr lang="en-US" sz="2000" dirty="0"/>
              </a:p>
              <a:p>
                <a:pPr marL="0" indent="0">
                  <a:buFont typeface="Arial"/>
                  <a:buNone/>
                </a:pPr>
                <a:endParaRPr lang="en-US" sz="2000" dirty="0"/>
              </a:p>
              <a:p>
                <a:pPr marL="0" indent="0">
                  <a:buFont typeface="Arial"/>
                  <a:buNone/>
                </a:pPr>
                <a:r>
                  <a:rPr lang="en-US" sz="2000" dirty="0"/>
                  <a:t>	</a:t>
                </a:r>
              </a:p>
            </p:txBody>
          </p:sp>
        </mc:Choice>
        <mc:Fallback xmlns="">
          <p:sp>
            <p:nvSpPr>
              <p:cNvPr id="4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0684" y="5624739"/>
                <a:ext cx="6357258" cy="4351338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1" y="2052499"/>
                <a:ext cx="6172198" cy="3267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*Note </a:t>
                </a:r>
                <a:r>
                  <a:rPr lang="mr-IN" sz="1400" dirty="0" smtClean="0"/>
                  <a:t>–</a:t>
                </a:r>
                <a:r>
                  <a:rPr lang="en-US" sz="1400" dirty="0" smtClean="0"/>
                  <a:t> these steps are different than KF dynamics</a:t>
                </a:r>
              </a:p>
              <a:p>
                <a:r>
                  <a:rPr lang="en-US" sz="1400" dirty="0" smtClean="0"/>
                  <a:t>update equations </a:t>
                </a:r>
                <a:r>
                  <a:rPr lang="mr-IN" sz="1400" dirty="0" smtClean="0"/>
                  <a:t>–</a:t>
                </a:r>
                <a:r>
                  <a:rPr lang="en-US" sz="1400" dirty="0" smtClean="0"/>
                  <a:t> there an estimated covariance is tracked, here don</a:t>
                </a:r>
                <a:r>
                  <a:rPr lang="mr-IN" sz="1400" dirty="0" smtClean="0"/>
                  <a:t>’</a:t>
                </a:r>
                <a:r>
                  <a:rPr lang="en-US" sz="1400" dirty="0" smtClean="0"/>
                  <a:t>t think we need to do this 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sz="1400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1400" dirty="0" smtClean="0"/>
                  <a:t> is observed. </a:t>
                </a:r>
              </a:p>
              <a:p>
                <a:endParaRPr lang="en-US" sz="1400" dirty="0"/>
              </a:p>
              <a:p>
                <a:endParaRPr lang="en-US" sz="1400" dirty="0" smtClean="0"/>
              </a:p>
              <a:p>
                <a:r>
                  <a:rPr lang="en-US" sz="1400" dirty="0" smtClean="0"/>
                  <a:t>**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sz="1400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sz="1400" b="0" i="1" smtClean="0">
                        <a:latin typeface="Cambria Math" charset="0"/>
                      </a:rPr>
                      <m:t>−</m:t>
                    </m:r>
                    <m:r>
                      <a:rPr lang="en-US" sz="1400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sz="1400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sz="1400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sz="1400" b="0" i="1" smtClean="0">
                        <a:latin typeface="Cambria Math" charset="0"/>
                      </a:rPr>
                      <m:t>=</m:t>
                    </m:r>
                    <m:r>
                      <a:rPr lang="en-US" sz="1400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sz="1400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sz="1400" b="0" i="1" smtClean="0">
                            <a:latin typeface="Cambria Math" charset="0"/>
                          </a:rPr>
                          <m:t>−1|</m:t>
                        </m:r>
                        <m:r>
                          <a:rPr lang="en-US" sz="1400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sz="1400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sz="1400" b="0" i="1" smtClean="0">
                        <a:latin typeface="Cambria Math" charset="0"/>
                      </a:rPr>
                      <m:t>+</m:t>
                    </m:r>
                    <m:sSub>
                      <m:sSubPr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lang="en-US" sz="1400" b="0" i="1" smtClean="0">
                            <a:latin typeface="Cambria Math" charset="0"/>
                          </a:rPr>
                          <m:t>𝑡</m:t>
                        </m:r>
                      </m:sub>
                    </m:sSub>
                    <m:r>
                      <a:rPr lang="en-US" sz="1400" b="0" i="1" smtClean="0">
                        <a:latin typeface="Cambria Math" charset="0"/>
                      </a:rPr>
                      <m:t>−</m:t>
                    </m:r>
                    <m:r>
                      <a:rPr lang="en-US" sz="1400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lang="en-US" sz="1400" b="0" i="1" smtClean="0">
                            <a:latin typeface="Cambria Math" charset="0"/>
                          </a:rPr>
                          <m:t>𝑡</m:t>
                        </m:r>
                        <m:r>
                          <a:rPr lang="en-US" sz="1400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</m:oMath>
                </a14:m>
                <a:endParaRPr lang="en-US" sz="1400" b="0" i="1" dirty="0" smtClean="0"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charset="0"/>
                        </a:rPr>
                        <m:t>=</m:t>
                      </m:r>
                      <m:r>
                        <a:rPr lang="en-US" sz="1400" b="0" i="1" smtClean="0">
                          <a:latin typeface="Cambria Math" charset="0"/>
                        </a:rPr>
                        <m:t>𝐴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−1|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400" b="0" i="1" smtClean="0">
                              <a:latin typeface="Cambria Math" charset="0"/>
                            </a:rPr>
                            <m:t> −</m:t>
                          </m:r>
                          <m:sSub>
                            <m:sSubPr>
                              <m:ctrlPr>
                                <a:rPr lang="en-US" sz="1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1400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1400" dirty="0" smtClean="0"/>
              </a:p>
              <a:p>
                <a:endParaRPr lang="en-US" sz="1400" dirty="0" smtClean="0"/>
              </a:p>
              <a:p>
                <a:r>
                  <a:rPr lang="en-US" sz="1400" dirty="0" smtClean="0"/>
                  <a:t>** </a:t>
                </a:r>
                <a14:m>
                  <m:oMath xmlns:m="http://schemas.openxmlformats.org/officeDocument/2006/math">
                    <m:r>
                      <a:rPr lang="en-US" sz="1400" b="0" i="1" smtClean="0">
                        <a:latin typeface="Cambria Math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en-US" sz="14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sz="1400" b="0" i="1" smtClean="0">
                                <a:latin typeface="Cambria Math" charset="0"/>
                              </a:rPr>
                              <m:t>−</m:t>
                            </m:r>
                            <m:r>
                              <a:rPr lang="en-US" sz="1400" b="0" i="1" smtClean="0">
                                <a:latin typeface="Cambria Math" charset="0"/>
                              </a:rPr>
                              <m:t>𝐸</m:t>
                            </m:r>
                            <m:r>
                              <a:rPr lang="en-US" sz="1400" b="0" i="1" smtClean="0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1400" b="0" i="1" smtClean="0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1400" b="0" i="1" smtClean="0">
                                    <a:latin typeface="Cambria Math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1400" b="0" i="1" smtClean="0">
                                    <a:latin typeface="Cambria Math" charset="0"/>
                                  </a:rPr>
                                  <m:t>𝑡</m:t>
                                </m:r>
                                <m:r>
                                  <a:rPr lang="en-US" sz="1400" b="0" i="1" smtClean="0">
                                    <a:latin typeface="Cambria Math" charset="0"/>
                                  </a:rPr>
                                  <m:t>−1</m:t>
                                </m:r>
                              </m:sub>
                            </m:sSub>
                          </m:e>
                        </m:d>
                        <m:sSup>
                          <m:sSupPr>
                            <m:ctrlPr>
                              <a:rPr lang="en-US" sz="1400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1400" b="0" i="1" smtClean="0">
                                <a:latin typeface="Cambria Math" charset="0"/>
                              </a:rPr>
                              <m:t>)</m:t>
                            </m:r>
                            <m:d>
                              <m:dPr>
                                <m:ctrlPr>
                                  <a:rPr lang="en-US" sz="1400" b="0" i="1" smtClean="0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</m:sub>
                                </m:sSub>
                                <m:r>
                                  <a:rPr lang="en-US" sz="1400" b="0" i="1" smtClean="0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US" sz="1400" b="0" i="1" smtClean="0">
                                    <a:latin typeface="Cambria Math" charset="0"/>
                                  </a:rPr>
                                  <m:t>𝐸</m:t>
                                </m:r>
                                <m:r>
                                  <a:rPr lang="en-US" sz="1400" b="0" i="1" smtClean="0">
                                    <a:latin typeface="Cambria Math" charset="0"/>
                                  </a:rPr>
                                  <m:t>(</m:t>
                                </m:r>
                                <m:sSub>
                                  <m:sSubPr>
                                    <m:ctrlPr>
                                      <a:rPr lang="en-US" sz="1400" b="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𝑦</m:t>
                                    </m:r>
                                  </m:e>
                                  <m:sub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𝑡</m:t>
                                    </m:r>
                                    <m:r>
                                      <a:rPr lang="en-US" sz="1400" b="0" i="1" smtClean="0">
                                        <a:latin typeface="Cambria Math" charset="0"/>
                                      </a:rPr>
                                      <m:t>−1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r>
                              <a:rPr lang="en-US" sz="1400" b="0" i="1" smtClean="0">
                                <a:latin typeface="Cambria Math" charset="0"/>
                              </a:rPr>
                              <m:t>𝑇</m:t>
                            </m:r>
                          </m:sup>
                        </m:sSup>
                      </m:e>
                    </m:d>
                  </m:oMath>
                </a14:m>
                <a:endParaRPr lang="en-US" sz="1400" b="0" i="1" dirty="0" smtClean="0"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0" smtClean="0">
                          <a:latin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latin typeface="Cambria Math" charset="0"/>
                        </a:rPr>
                        <m:t>E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n-US" sz="14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𝐴</m:t>
                              </m:r>
                              <m:sSub>
                                <m:sSubPr>
                                  <m:ctrlPr>
                                    <a:rPr lang="en-US" sz="1400" b="0" i="1" smtClean="0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𝑡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−1</m:t>
                                  </m:r>
                                </m:sub>
                              </m:sSub>
                            </m:e>
                          </m:d>
                          <m:sSup>
                            <m:sSupPr>
                              <m:ctrlPr>
                                <a:rPr lang="en-US" sz="1400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1400" b="0" i="1" smtClean="0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1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b="0" i="1" smtClean="0"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1400" b="0" i="1" smtClean="0">
                                          <a:latin typeface="Cambria Math" charset="0"/>
                                        </a:rPr>
                                        <m:t>𝑡</m:t>
                                      </m:r>
                                    </m:sub>
                                  </m:sSub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−</m:t>
                                  </m:r>
                                  <m:r>
                                    <a:rPr lang="en-US" sz="1400" b="0" i="1" smtClean="0">
                                      <a:latin typeface="Cambria Math" charset="0"/>
                                    </a:rPr>
                                    <m:t>𝐴</m:t>
                                  </m:r>
                                  <m:sSub>
                                    <m:sSubPr>
                                      <m:ctrlPr>
                                        <a:rPr lang="en-US" sz="1400" b="0" i="1" smtClean="0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400" b="0" i="1" smtClean="0">
                                          <a:latin typeface="Cambria Math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1400" b="0" i="1" smtClean="0">
                                          <a:latin typeface="Cambria Math" charset="0"/>
                                        </a:rPr>
                                        <m:t>𝑡</m:t>
                                      </m:r>
                                      <m:r>
                                        <a:rPr lang="en-US" sz="1400" b="0" i="1" smtClean="0">
                                          <a:latin typeface="Cambria Math" charset="0"/>
                                        </a:rPr>
                                        <m:t>−1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sz="1400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>
                          <a:latin typeface="Cambria Math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400" b="0" i="0" smtClean="0">
                          <a:latin typeface="Cambria Math" charset="0"/>
                        </a:rPr>
                        <m:t>E</m:t>
                      </m:r>
                      <m:r>
                        <a:rPr lang="en-US" sz="1400" b="0" i="1" smtClean="0">
                          <a:latin typeface="Cambria Math" charset="0"/>
                        </a:rPr>
                        <m:t>((</m:t>
                      </m:r>
                      <m:r>
                        <a:rPr lang="en-US" sz="1400" b="0" i="1" smtClean="0">
                          <a:latin typeface="Cambria Math" charset="0"/>
                        </a:rPr>
                        <m:t>𝐴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−1|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400" b="0" i="1" smtClean="0">
                              <a:latin typeface="Cambria Math" charset="0"/>
                            </a:rPr>
                            <m:t> −</m:t>
                          </m:r>
                          <m:sSub>
                            <m:sSubPr>
                              <m:ctrlPr>
                                <a:rPr lang="en-US" sz="1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1400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charset="0"/>
                            </a:rPr>
                            <m:t>𝑡</m:t>
                          </m:r>
                        </m:sub>
                      </m:sSub>
                      <m:r>
                        <a:rPr lang="en-US" sz="1400" b="0" i="1" smtClean="0">
                          <a:latin typeface="Cambria Math" charset="0"/>
                        </a:rPr>
                        <m:t>)(</m:t>
                      </m:r>
                      <m:r>
                        <a:rPr lang="en-US" sz="1400" b="0" i="1" smtClean="0">
                          <a:latin typeface="Cambria Math" charset="0"/>
                        </a:rPr>
                        <m:t>𝐴</m:t>
                      </m:r>
                      <m:d>
                        <m:dPr>
                          <m:ctrlPr>
                            <a:rPr lang="en-US" sz="1400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−1|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1400" b="0" i="1" smtClean="0">
                              <a:latin typeface="Cambria Math" charset="0"/>
                            </a:rPr>
                            <m:t> −</m:t>
                          </m:r>
                          <m:sSub>
                            <m:sSubPr>
                              <m:ctrlPr>
                                <a:rPr lang="en-US" sz="1400" b="0" i="1" smtClean="0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𝑡</m:t>
                              </m:r>
                              <m:r>
                                <a:rPr lang="en-US" sz="1400" b="0" i="1" smtClean="0">
                                  <a:latin typeface="Cambria Math" charset="0"/>
                                </a:rPr>
                                <m:t>−1</m:t>
                              </m:r>
                            </m:sub>
                          </m:sSub>
                        </m:e>
                      </m:d>
                      <m:r>
                        <a:rPr lang="en-US" sz="1400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charset="0"/>
                            </a:rPr>
                            <m:t>𝑤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charset="0"/>
                            </a:rPr>
                            <m:t>𝑡</m:t>
                          </m:r>
                        </m:sub>
                      </m:sSub>
                      <m:r>
                        <a:rPr lang="en-US" sz="1400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sz="14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charset="0"/>
                        </a:rPr>
                        <m:t>=</m:t>
                      </m:r>
                      <m:r>
                        <a:rPr lang="en-US" sz="1400" b="0" i="1" smtClean="0">
                          <a:latin typeface="Cambria Math" charset="0"/>
                        </a:rPr>
                        <m:t>𝐴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charset="0"/>
                            </a:rPr>
                            <m:t>𝑃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1400" b="0" i="1" smtClean="0">
                              <a:latin typeface="Cambria Math" charset="0"/>
                            </a:rPr>
                            <m:t>−1|</m:t>
                          </m:r>
                          <m:r>
                            <a:rPr lang="en-US" sz="1400" b="0" i="1" smtClean="0">
                              <a:latin typeface="Cambria Math" charset="0"/>
                            </a:rPr>
                            <m:t>𝑡</m:t>
                          </m:r>
                          <m:r>
                            <a:rPr lang="en-US" sz="1400" b="0" i="1" smtClean="0">
                              <a:latin typeface="Cambria Math" charset="0"/>
                            </a:rPr>
                            <m:t>−1</m:t>
                          </m:r>
                        </m:sub>
                      </m:sSub>
                      <m:sSup>
                        <m:sSupPr>
                          <m:ctrlPr>
                            <a:rPr lang="en-US" sz="1400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1400" b="0" i="1" smtClean="0">
                              <a:latin typeface="Cambria Math" charset="0"/>
                            </a:rPr>
                            <m:t>𝐴</m:t>
                          </m:r>
                        </m:e>
                        <m:sup>
                          <m:r>
                            <a:rPr lang="en-US" sz="1400" b="0" i="1" smtClean="0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r>
                        <a:rPr lang="en-US" sz="1400" b="0" i="1" smtClean="0">
                          <a:latin typeface="Cambria Math" charset="0"/>
                        </a:rPr>
                        <m:t>+</m:t>
                      </m:r>
                      <m:r>
                        <a:rPr lang="en-US" sz="1400" b="0" i="1" smtClean="0">
                          <a:latin typeface="Cambria Math" charset="0"/>
                        </a:rPr>
                        <m:t>𝑊</m:t>
                      </m:r>
                    </m:oMath>
                  </m:oMathPara>
                </a14:m>
                <a:endParaRPr lang="en-US" sz="1400" dirty="0" smtClean="0"/>
              </a:p>
              <a:p>
                <a:endParaRPr lang="en-US" sz="1400" dirty="0" smtClean="0"/>
              </a:p>
              <a:p>
                <a:r>
                  <a:rPr lang="en-US" sz="1400" dirty="0" smtClean="0"/>
                  <a:t>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en-US" sz="14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400" b="0" i="1" smtClean="0">
                                <a:latin typeface="Cambria Math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1400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1400" b="0" i="1" smtClean="0">
                                <a:latin typeface="Cambria Math" charset="0"/>
                              </a:rPr>
                              <m:t>−1|</m:t>
                            </m:r>
                            <m:r>
                              <a:rPr lang="en-US" sz="1400" b="0" i="1" smtClean="0">
                                <a:latin typeface="Cambria Math" charset="0"/>
                              </a:rPr>
                              <m:t>𝑡</m:t>
                            </m:r>
                            <m:r>
                              <a:rPr lang="en-US" sz="1400" b="0" i="1" smtClean="0">
                                <a:latin typeface="Cambria Math" charset="0"/>
                              </a:rPr>
                              <m:t>−1</m:t>
                            </m:r>
                          </m:sub>
                        </m:sSub>
                      </m:e>
                      <m:sub/>
                    </m:sSub>
                  </m:oMath>
                </a14:m>
                <a:r>
                  <a:rPr lang="en-US" sz="1400" dirty="0" smtClean="0"/>
                  <a:t> is the tracked covariance; </a:t>
                </a:r>
                <a:endParaRPr lang="en-US" sz="14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" y="2052499"/>
                <a:ext cx="6172198" cy="3267882"/>
              </a:xfrm>
              <a:prstGeom prst="rect">
                <a:avLst/>
              </a:prstGeom>
              <a:blipFill rotWithShape="0">
                <a:blip r:embed="rId4"/>
                <a:stretch>
                  <a:fillRect l="-296" t="-373" b="-3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475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892884" y="650837"/>
                <a:ext cx="5486401" cy="419063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dirty="0" smtClean="0">
                    <a:latin typeface="Cambria Math" charset="0"/>
                  </a:rPr>
                  <a:t>Confirming that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0">
                            <a:latin typeface="Cambria Math" charset="0"/>
                          </a:rPr>
                          <m:t>K</m:t>
                        </m:r>
                        <m:r>
                          <a:rPr lang="en-US" i="0">
                            <a:latin typeface="Cambria Math" charset="0"/>
                          </a:rPr>
                          <m:t>(</m:t>
                        </m:r>
                        <m:r>
                          <m:rPr>
                            <m:sty m:val="p"/>
                          </m:rPr>
                          <a:rPr lang="en-US" i="0">
                            <a:latin typeface="Cambria Math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0">
                            <a:latin typeface="Cambria Math" charset="0"/>
                          </a:rPr>
                          <m:t>i</m:t>
                        </m:r>
                      </m:sub>
                    </m:sSub>
                    <m:r>
                      <a:rPr lang="en-US" i="0">
                        <a:latin typeface="Cambria Math" charset="0"/>
                      </a:rPr>
                      <m:t>|</m:t>
                    </m:r>
                    <m:sSub>
                      <m:sSubPr>
                        <m:ctrlPr>
                          <a:rPr lang="en-US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0">
                            <a:latin typeface="Cambria Math" charset="0"/>
                          </a:rPr>
                          <m:t>a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0">
                            <a:latin typeface="Cambria Math" charset="0"/>
                          </a:rPr>
                          <m:t>i</m:t>
                        </m:r>
                      </m:sub>
                    </m:sSub>
                    <m:r>
                      <a:rPr lang="en-US" i="0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i="0">
                            <a:latin typeface="Cambria Math" charset="0"/>
                          </a:rPr>
                          <m:t>a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i="0">
                            <a:latin typeface="Cambria Math" charset="0"/>
                          </a:rPr>
                          <m:t>i</m:t>
                        </m:r>
                      </m:sub>
                    </m:sSub>
                  </m:oMath>
                </a14:m>
                <a:r>
                  <a:rPr lang="en-US" dirty="0"/>
                  <a:t>? </a:t>
                </a:r>
              </a:p>
              <a:p>
                <a:pPr/>
                <a:endParaRPr lang="en-US" b="0" i="1" dirty="0" smtClean="0">
                  <a:latin typeface="Cambria Math" charset="0"/>
                </a:endParaRPr>
              </a:p>
              <a:p>
                <a:pPr/>
                <a:endParaRPr lang="en-US" i="1" dirty="0"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|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charset="0"/>
                            </a:rPr>
                            <m:t>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𝑥𝑎</m:t>
                          </m:r>
                        </m:sub>
                      </m:sSub>
                      <m:sSubSup>
                        <m:sSub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charset="0"/>
                            </a:rPr>
                            <m:t>Σ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𝑎𝑎</m:t>
                          </m:r>
                        </m:sub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−1</m:t>
                          </m:r>
                        </m:sup>
                      </m:sSubSup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r>
                        <a:rPr lang="en-US" b="0" i="1" smtClean="0">
                          <a:latin typeface="Cambria Math" charset="0"/>
                        </a:rPr>
                        <m:t>𝐾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|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+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𝐾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𝐾𝑊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𝐾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b="0" i="1" smtClean="0">
                              <a:latin typeface="Cambria Math" charset="0"/>
                            </a:rPr>
                            <m:t>)</m:t>
                          </m:r>
                        </m:e>
                        <m:sup>
                          <m:r>
                            <a:rPr lang="en-US" b="0" i="1" smtClean="0">
                              <a:latin typeface="Cambria Math" charset="0"/>
                            </a:rPr>
                            <m:t>−1</m:t>
                          </m:r>
                        </m:sup>
                      </m:sSup>
                      <m:r>
                        <a:rPr lang="en-US" b="0" i="1" smtClean="0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−</m:t>
                      </m:r>
                      <m:r>
                        <a:rPr lang="en-US" b="0" i="1" smtClean="0">
                          <a:latin typeface="Cambria Math" charset="0"/>
                        </a:rPr>
                        <m:t>𝐾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b="0" dirty="0" smtClean="0"/>
              </a:p>
              <a:p>
                <a:endParaRPr lang="en-US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𝐾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(</m:t>
                          </m:r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begChr m:val="|"/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r>
                        <a:rPr lang="en-US" b="0" i="1" smtClean="0">
                          <a:latin typeface="Cambria Math" charset="0"/>
                        </a:rPr>
                        <m:t>𝐾</m:t>
                      </m:r>
                      <m:d>
                        <m:d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+ 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𝑊</m:t>
                              </m:r>
                            </m:e>
                            <m:sup>
                              <m:r>
                                <a:rPr lang="en-US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𝐾</m:t>
                              </m:r>
                            </m:e>
                            <m:sup>
                              <m:r>
                                <a:rPr lang="en-US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sSup>
                            <m:sSup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𝐾𝑊</m:t>
                                  </m:r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𝐾</m:t>
                                      </m:r>
                                    </m:e>
                                    <m:sup>
                                      <m:r>
                                        <a:rPr lang="en-US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sup>
                                  </m:sSup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charset="0"/>
                                </a:rPr>
                                <m:t>−1</m:t>
                              </m:r>
                            </m:sup>
                          </m:sSup>
                          <m:d>
                            <m:d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en-US" i="1">
                                  <a:latin typeface="Cambria Math" charset="0"/>
                                </a:rPr>
                                <m:t>𝐾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</m:d>
                    </m:oMath>
                  </m:oMathPara>
                </a14:m>
                <a:endParaRPr lang="en-US" b="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𝐾</m:t>
                          </m:r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begChr m:val="|"/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</a:rPr>
                        <m:t>𝐾</m:t>
                      </m: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sSup>
                        <m:sSupPr>
                          <m:ctrlPr>
                            <a:rPr lang="en-US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+ 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𝐾</m:t>
                          </m:r>
                          <m:r>
                            <a:rPr lang="en-US" i="1">
                              <a:latin typeface="Cambria Math" charset="0"/>
                            </a:rPr>
                            <m:t>𝑊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𝐾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𝑇</m:t>
                          </m:r>
                        </m:sup>
                      </m:sSup>
                      <m:sSup>
                        <m:sSupPr>
                          <m:ctrlPr>
                            <a:rPr lang="en-US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r>
                            <a:rPr lang="en-US" i="1">
                              <a:latin typeface="Cambria Math" charset="0"/>
                            </a:rPr>
                            <m:t>𝐾𝑊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𝐾</m:t>
                              </m:r>
                            </m:e>
                            <m:sup>
                              <m:r>
                                <a:rPr lang="en-US" i="1">
                                  <a:latin typeface="Cambria Math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</m:e>
                        <m:sup>
                          <m:r>
                            <a:rPr lang="en-US" i="1">
                              <a:latin typeface="Cambria Math" charset="0"/>
                            </a:rPr>
                            <m:t>−1</m:t>
                          </m:r>
                        </m:sup>
                      </m:sSup>
                      <m:r>
                        <a:rPr lang="en-US" i="1">
                          <a:latin typeface="Cambria Math" charset="0"/>
                        </a:rPr>
                        <m:t>(</m:t>
                      </m: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−</m:t>
                      </m:r>
                      <m:r>
                        <a:rPr lang="en-US" i="1">
                          <a:latin typeface="Cambria Math" charset="0"/>
                        </a:rPr>
                        <m:t>𝐾</m:t>
                      </m: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)</m:t>
                      </m:r>
                    </m:oMath>
                  </m:oMathPara>
                </a14:m>
                <a:endParaRPr lang="en-US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𝐾</m:t>
                          </m:r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begChr m:val="|"/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r>
                        <a:rPr lang="en-US" i="1">
                          <a:latin typeface="Cambria Math" charset="0"/>
                        </a:rPr>
                        <m:t>𝐾</m:t>
                      </m:r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charset="0"/>
                        </a:rPr>
                        <m:t>+</m:t>
                      </m:r>
                      <m:r>
                        <a:rPr lang="en-US" i="1" smtClean="0">
                          <a:latin typeface="Cambria Math" charset="0"/>
                        </a:rPr>
                        <m:t> </m:t>
                      </m:r>
                      <m:d>
                        <m:dPr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−</m:t>
                          </m:r>
                          <m:r>
                            <a:rPr lang="en-US" i="1">
                              <a:latin typeface="Cambria Math" charset="0"/>
                            </a:rPr>
                            <m:t>𝐾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charset="0"/>
                            </a:rPr>
                            <m:t>𝐾</m:t>
                          </m:r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r>
                            <a:rPr lang="en-US" i="1"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begChr m:val="|"/>
                          <m:ctrlPr>
                            <a:rPr lang="en-US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charset="0"/>
                            </a:rPr>
                            <m:t>𝑎</m:t>
                          </m:r>
                        </m:e>
                        <m:sub>
                          <m:r>
                            <a:rPr lang="en-US" b="0" i="1" smtClean="0"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endParaRPr lang="en-US" dirty="0" smtClean="0"/>
              </a:p>
              <a:p>
                <a:endParaRPr lang="en-US" b="0" dirty="0" smtClean="0"/>
              </a:p>
              <a:p>
                <a:endParaRPr lang="en-US" dirty="0"/>
              </a:p>
              <a:p>
                <a:endParaRPr lang="en-US" b="0" dirty="0" smtClean="0"/>
              </a:p>
              <a:p>
                <a:endParaRPr lang="en-US" dirty="0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884" y="650837"/>
                <a:ext cx="5486401" cy="4190634"/>
              </a:xfrm>
              <a:prstGeom prst="rect">
                <a:avLst/>
              </a:prstGeom>
              <a:blipFill rotWithShape="0">
                <a:blip r:embed="rId2"/>
                <a:stretch>
                  <a:fillRect l="-2556" t="-21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01205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Example;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051300" cy="435133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Distribution of data; </a:t>
            </a:r>
          </a:p>
          <a:p>
            <a:pPr lvl="1"/>
            <a:r>
              <a:rPr lang="en-US" sz="1600" dirty="0" smtClean="0"/>
              <a:t>2D, mean = (2, 1)</a:t>
            </a:r>
          </a:p>
          <a:p>
            <a:pPr lvl="1"/>
            <a:r>
              <a:rPr lang="en-US" sz="1600" dirty="0" err="1" smtClean="0"/>
              <a:t>Cov</a:t>
            </a:r>
            <a:r>
              <a:rPr lang="en-US" sz="1600" dirty="0" smtClean="0"/>
              <a:t> = [[10, 1],[1, .5]]</a:t>
            </a:r>
          </a:p>
          <a:p>
            <a:pPr lvl="1"/>
            <a:endParaRPr lang="en-US" sz="2000" dirty="0" smtClean="0">
              <a:solidFill>
                <a:srgbClr val="FF0000"/>
              </a:solidFill>
            </a:endParaRPr>
          </a:p>
          <a:p>
            <a:r>
              <a:rPr lang="en-US" sz="2000" dirty="0" smtClean="0">
                <a:solidFill>
                  <a:srgbClr val="FF0000"/>
                </a:solidFill>
              </a:rPr>
              <a:t>Decoder </a:t>
            </a:r>
          </a:p>
          <a:p>
            <a:pPr lvl="1"/>
            <a:r>
              <a:rPr lang="en-US" sz="1600" dirty="0" smtClean="0">
                <a:solidFill>
                  <a:srgbClr val="FF0000"/>
                </a:solidFill>
              </a:rPr>
              <a:t>K = (1, 1)</a:t>
            </a:r>
            <a:endParaRPr lang="en-US" sz="1600" dirty="0">
              <a:solidFill>
                <a:srgbClr val="FF0000"/>
              </a:solidFill>
            </a:endParaRPr>
          </a:p>
          <a:p>
            <a:pPr lvl="1"/>
            <a:endParaRPr lang="en-US" sz="2000" dirty="0" smtClean="0">
              <a:solidFill>
                <a:srgbClr val="FF0000"/>
              </a:solidFill>
            </a:endParaRPr>
          </a:p>
          <a:p>
            <a:r>
              <a:rPr lang="en-US" sz="2000" dirty="0" smtClean="0"/>
              <a:t>For a given decoder readout (e.g. -10), compute line orthogonal to the decoder (</a:t>
            </a:r>
            <a:r>
              <a:rPr lang="en-US" sz="2000" dirty="0" smtClean="0">
                <a:solidFill>
                  <a:srgbClr val="0432FF"/>
                </a:solidFill>
              </a:rPr>
              <a:t>blue</a:t>
            </a:r>
            <a:r>
              <a:rPr lang="en-US" sz="2000" dirty="0" smtClean="0"/>
              <a:t>), and expected mean (</a:t>
            </a:r>
            <a:r>
              <a:rPr lang="en-US" sz="2000" dirty="0" smtClean="0">
                <a:solidFill>
                  <a:srgbClr val="CE2BC4"/>
                </a:solidFill>
              </a:rPr>
              <a:t>magenta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500" y="463550"/>
            <a:ext cx="7302500" cy="54737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022771" y="5845629"/>
            <a:ext cx="10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Neuron 1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 rot="16200000">
            <a:off x="4543668" y="2928258"/>
            <a:ext cx="1060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Neuron 2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285514" y="1235911"/>
            <a:ext cx="1242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1D readout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6738257" y="3450771"/>
            <a:ext cx="141514" cy="3592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988244" y="3816628"/>
            <a:ext cx="1500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Readout = -10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805957" y="2582426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CE2BC4"/>
                </a:solidFill>
              </a:rPr>
              <a:t>E(X | a=-10)</a:t>
            </a:r>
            <a:endParaRPr lang="en-US">
              <a:solidFill>
                <a:srgbClr val="CE2BC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541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50" y="692150"/>
            <a:ext cx="73025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88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50" y="692150"/>
            <a:ext cx="73025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694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885</Words>
  <Application>Microsoft Macintosh PowerPoint</Application>
  <PresentationFormat>Widescreen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Cambria Math</vt:lpstr>
      <vt:lpstr>Mangal</vt:lpstr>
      <vt:lpstr>Arial</vt:lpstr>
      <vt:lpstr>Office Theme</vt:lpstr>
      <vt:lpstr>Conditioning on a_t</vt:lpstr>
      <vt:lpstr>Review Conditional Gaussian; </vt:lpstr>
      <vt:lpstr>Other fact; Affine transforms of Gaussians are also Gaussians </vt:lpstr>
      <vt:lpstr>So we can make a joint distribution of y_t and a_t: </vt:lpstr>
      <vt:lpstr>So, we can write; </vt:lpstr>
      <vt:lpstr>PowerPoint Presentation</vt:lpstr>
      <vt:lpstr>Example;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Conditioning on a_t</dc:title>
  <dc:creator>Preeya Khanna</dc:creator>
  <cp:lastModifiedBy>Preeya Khanna</cp:lastModifiedBy>
  <cp:revision>12</cp:revision>
  <dcterms:created xsi:type="dcterms:W3CDTF">2020-06-29T22:03:26Z</dcterms:created>
  <dcterms:modified xsi:type="dcterms:W3CDTF">2020-06-30T17:31:36Z</dcterms:modified>
</cp:coreProperties>
</file>

<file path=docProps/thumbnail.jpeg>
</file>